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71"/>
  </p:notesMasterIdLst>
  <p:sldIdLst>
    <p:sldId id="334" r:id="rId3"/>
    <p:sldId id="335" r:id="rId4"/>
    <p:sldId id="336" r:id="rId5"/>
    <p:sldId id="257" r:id="rId6"/>
    <p:sldId id="258" r:id="rId7"/>
    <p:sldId id="259" r:id="rId8"/>
    <p:sldId id="260" r:id="rId9"/>
    <p:sldId id="261" r:id="rId10"/>
    <p:sldId id="337"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 id="338" r:id="rId28"/>
    <p:sldId id="281" r:id="rId29"/>
    <p:sldId id="282" r:id="rId30"/>
    <p:sldId id="283" r:id="rId31"/>
    <p:sldId id="284" r:id="rId32"/>
    <p:sldId id="28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Lst>
  <p:sldSz cx="9144000" cy="5143500" type="screen16x9"/>
  <p:notesSz cx="6858000" cy="9144000"/>
  <p:embeddedFontLst>
    <p:embeddedFont>
      <p:font typeface="Open Sans" panose="020B0606030504020204" pitchFamily="34" charset="0"/>
      <p:regular r:id="rId72"/>
      <p:bold r:id="rId73"/>
      <p:italic r:id="rId74"/>
      <p:boldItalic r:id="rId75"/>
    </p:embeddedFont>
    <p:embeddedFont>
      <p:font typeface="Segoe UI" panose="020B0502040204020203"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slide" Target="slides/slide59.xml"/><Relationship Id="rId90"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19</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a6e1e89e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ea6e1e89e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ea6e1e89e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ea6e1e89e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ea6e1e89e1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ea6e1e89e1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ea6e1e89e1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ea6e1e89e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19.jpg"/><Relationship Id="rId4" Type="http://schemas.openxmlformats.org/officeDocument/2006/relationships/hyperlink" Target="http://www.flickr.com/photos/diaphanus/1369154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 dirty="0"/>
              <a:t>Extracting distinctive invariant features</a:t>
            </a:r>
            <a:endParaRPr dirty="0"/>
          </a:p>
          <a:p>
            <a:pPr marL="914400" lvl="1" indent="-317500" algn="l" rtl="0">
              <a:spcBef>
                <a:spcPts val="0"/>
              </a:spcBef>
              <a:spcAft>
                <a:spcPts val="0"/>
              </a:spcAft>
              <a:buSzPts val="1400"/>
              <a:buChar char="○"/>
            </a:pPr>
            <a:r>
              <a:rPr lang="en" dirty="0"/>
              <a:t>Correctly matched against a large database of features from many images</a:t>
            </a:r>
          </a:p>
          <a:p>
            <a:pPr lvl="1"/>
            <a:r>
              <a:rPr lang="en-US" dirty="0"/>
              <a:t>same features can be recognized even when they appear in different contexts or conditions.</a:t>
            </a:r>
          </a:p>
          <a:p>
            <a:r>
              <a:rPr lang="en-US" dirty="0"/>
              <a:t>Invariance to image scale and rotation - SIFT aims to detect features that remain consistent despite changes in scale (size) and rotation. This allows the algorithm to recognize objects regardless of how they are oriented or how far they are from the camera.</a:t>
            </a:r>
          </a:p>
          <a:p>
            <a:pPr marL="457200" lvl="0" indent="-342900" algn="l" rtl="0">
              <a:spcBef>
                <a:spcPts val="0"/>
              </a:spcBef>
              <a:spcAft>
                <a:spcPts val="0"/>
              </a:spcAft>
              <a:buSzPts val="1800"/>
              <a:buChar char="●"/>
            </a:pPr>
            <a:r>
              <a:rPr lang="en" dirty="0"/>
              <a:t>Robustness to</a:t>
            </a:r>
            <a:endParaRPr dirty="0"/>
          </a:p>
          <a:p>
            <a:pPr lvl="1"/>
            <a:r>
              <a:rPr lang="en" dirty="0"/>
              <a:t>Affine distortion - </a:t>
            </a:r>
            <a:r>
              <a:rPr lang="en-US" dirty="0"/>
              <a:t>SIFT is designed to handle distortions that occur when the image plane is tilted relative to the object.</a:t>
            </a:r>
            <a:endParaRPr dirty="0"/>
          </a:p>
          <a:p>
            <a:pPr lvl="1"/>
            <a:r>
              <a:rPr lang="en" dirty="0"/>
              <a:t>Change in 3D viewpoint - </a:t>
            </a:r>
            <a:r>
              <a:rPr lang="en-US" dirty="0"/>
              <a:t>The algorithm can recognize features even when the viewpoint changes, which alters the perspective of the object.</a:t>
            </a:r>
            <a:endParaRPr dirty="0"/>
          </a:p>
          <a:p>
            <a:pPr lvl="1"/>
            <a:r>
              <a:rPr lang="en" dirty="0"/>
              <a:t>Addition of noise - </a:t>
            </a:r>
            <a:r>
              <a:rPr lang="en-US" dirty="0"/>
              <a:t> SIFT is robust to noise, meaning it can still detect and match features even when the image quality is degraded.</a:t>
            </a:r>
            <a:endParaRPr dirty="0"/>
          </a:p>
          <a:p>
            <a:pPr lvl="1"/>
            <a:r>
              <a:rPr lang="en" dirty="0"/>
              <a:t>Change in illumination - </a:t>
            </a:r>
            <a:r>
              <a:rPr lang="en-US" dirty="0"/>
              <a:t>The algorithm can handle variations in lighting, ensuring that features are detected consistently under different illumination conditions.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36076"/>
            <a:ext cx="6677059" cy="4838700"/>
          </a:xfrm>
          <a:prstGeom prst="rect">
            <a:avLst/>
          </a:prstGeom>
          <a:noFill/>
          <a:ln>
            <a:noFill/>
          </a:ln>
        </p:spPr>
      </p:pic>
      <p:sp>
        <p:nvSpPr>
          <p:cNvPr id="3" name="TextBox 2">
            <a:extLst>
              <a:ext uri="{FF2B5EF4-FFF2-40B4-BE49-F238E27FC236}">
                <a16:creationId xmlns:a16="http://schemas.microsoft.com/office/drawing/2014/main" id="{2CB3BF72-DD2D-7632-7F94-0A6833ECF968}"/>
              </a:ext>
            </a:extLst>
          </p:cNvPr>
          <p:cNvSpPr txBox="1"/>
          <p:nvPr/>
        </p:nvSpPr>
        <p:spPr>
          <a:xfrm>
            <a:off x="60648" y="1191583"/>
            <a:ext cx="2345635" cy="3108543"/>
          </a:xfrm>
          <a:prstGeom prst="rect">
            <a:avLst/>
          </a:prstGeom>
          <a:noFill/>
        </p:spPr>
        <p:txBody>
          <a:bodyPr wrap="square">
            <a:spAutoFit/>
          </a:bodyPr>
          <a:lstStyle/>
          <a:p>
            <a:r>
              <a:rPr lang="en-US" b="0" i="0" dirty="0">
                <a:solidFill>
                  <a:srgbClr val="424242"/>
                </a:solidFill>
                <a:effectLst/>
                <a:latin typeface="Segoe UI" panose="020B0502040204020203" pitchFamily="34" charset="0"/>
              </a:rPr>
              <a:t> While edges are important for understanding image structure, their inability to be localized precisely makes them less suitable as "interesting" features for tasks that require exact matching or tracking, such as those performed by algorithms like SIFT. Instead, features with well-defined positions, such as corners or blobs, are typically preferred.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49881" y="990834"/>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blob</a:t>
            </a:r>
            <a:r>
              <a:rPr lang="en" dirty="0"/>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dirty="0"/>
          </a:p>
        </p:txBody>
      </p:sp>
      <p:sp>
        <p:nvSpPr>
          <p:cNvPr id="3" name="TextBox 2">
            <a:extLst>
              <a:ext uri="{FF2B5EF4-FFF2-40B4-BE49-F238E27FC236}">
                <a16:creationId xmlns:a16="http://schemas.microsoft.com/office/drawing/2014/main" id="{FDC6B261-D8FF-D7C8-D436-697196DA31B5}"/>
              </a:ext>
            </a:extLst>
          </p:cNvPr>
          <p:cNvSpPr txBox="1"/>
          <p:nvPr/>
        </p:nvSpPr>
        <p:spPr>
          <a:xfrm>
            <a:off x="74207" y="3238262"/>
            <a:ext cx="2843922" cy="1938992"/>
          </a:xfrm>
          <a:prstGeom prst="rect">
            <a:avLst/>
          </a:prstGeom>
          <a:noFill/>
        </p:spPr>
        <p:txBody>
          <a:bodyPr wrap="square">
            <a:spAutoFit/>
          </a:bodyPr>
          <a:lstStyle/>
          <a:p>
            <a:pPr algn="l"/>
            <a:r>
              <a:rPr lang="en-US" sz="1200" b="1" i="0" dirty="0">
                <a:solidFill>
                  <a:schemeClr val="accent1"/>
                </a:solidFill>
                <a:effectLst/>
                <a:latin typeface="Segoe UI" panose="020B0502040204020203" pitchFamily="34" charset="0"/>
              </a:rPr>
              <a:t>Scale Space</a:t>
            </a:r>
            <a:r>
              <a:rPr lang="en-US" sz="1200" b="0" i="0" dirty="0">
                <a:solidFill>
                  <a:schemeClr val="accent1"/>
                </a:solidFill>
                <a:effectLst/>
                <a:latin typeface="Segoe UI" panose="020B0502040204020203" pitchFamily="34" charset="0"/>
              </a:rPr>
              <a:t>: This is a conceptual framework used to analyze images at multiple scales. In scale-space analysis, an image is progressively blurred to create a series of images, each representing the original image at a different level of detail. This allows for the detection of features that are invariant to changes in scale, such as blobs.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2420-9F3A-B4EA-CA3C-AAF0C8C2C332}"/>
              </a:ext>
            </a:extLst>
          </p:cNvPr>
          <p:cNvSpPr>
            <a:spLocks noGrp="1"/>
          </p:cNvSpPr>
          <p:nvPr>
            <p:ph type="title"/>
          </p:nvPr>
        </p:nvSpPr>
        <p:spPr/>
        <p:txBody>
          <a:bodyPr>
            <a:normAutofit fontScale="90000"/>
          </a:bodyPr>
          <a:lstStyle/>
          <a:p>
            <a:r>
              <a:rPr lang="en-US" dirty="0"/>
              <a:t>What is Blob ?</a:t>
            </a:r>
          </a:p>
        </p:txBody>
      </p:sp>
      <p:sp>
        <p:nvSpPr>
          <p:cNvPr id="3" name="Text Placeholder 2">
            <a:extLst>
              <a:ext uri="{FF2B5EF4-FFF2-40B4-BE49-F238E27FC236}">
                <a16:creationId xmlns:a16="http://schemas.microsoft.com/office/drawing/2014/main" id="{68DC2019-1D61-E585-7B54-4A90966384DD}"/>
              </a:ext>
            </a:extLst>
          </p:cNvPr>
          <p:cNvSpPr>
            <a:spLocks noGrp="1"/>
          </p:cNvSpPr>
          <p:nvPr>
            <p:ph type="body" idx="1"/>
          </p:nvPr>
        </p:nvSpPr>
        <p:spPr/>
        <p:txBody>
          <a:bodyPr>
            <a:normAutofit fontScale="55000" lnSpcReduction="20000"/>
          </a:bodyPr>
          <a:lstStyle/>
          <a:p>
            <a:r>
              <a:rPr lang="en-US" dirty="0"/>
              <a:t>"blob" refers to a region in an image that is visually distinct from its surroundings. Blobs are typically characterized by their uniformity in terms of intensity or color and are often used to identify and analyze features within an image. Here are some key aspects of blobs:</a:t>
            </a:r>
            <a:br>
              <a:rPr lang="en-US" dirty="0"/>
            </a:br>
            <a:endParaRPr lang="en-US" dirty="0"/>
          </a:p>
          <a:p>
            <a:r>
              <a:rPr lang="en-US" b="1" dirty="0"/>
              <a:t>Definition</a:t>
            </a:r>
            <a:r>
              <a:rPr lang="en-US" dirty="0"/>
              <a:t>: A blob is a connected region of pixels that share similar properties, such as brightness or color. Blobs can represent various features in an image, such as objects, parts of objects, or areas of interest.</a:t>
            </a:r>
            <a:br>
              <a:rPr lang="en-US" dirty="0"/>
            </a:br>
            <a:endParaRPr lang="en-US" dirty="0"/>
          </a:p>
          <a:p>
            <a:r>
              <a:rPr lang="en-US" b="1" dirty="0"/>
              <a:t>Detection</a:t>
            </a:r>
            <a:r>
              <a:rPr lang="en-US" dirty="0"/>
              <a:t>: Blob detection is a technique used to identify these regions within an image. It involves finding areas that differ significantly from their surroundings in terms of intensity or texture. Common methods for blob detection include:</a:t>
            </a:r>
          </a:p>
          <a:p>
            <a:pPr lvl="1"/>
            <a:r>
              <a:rPr lang="en-US" b="1" dirty="0"/>
              <a:t>Laplacian of Gaussian (</a:t>
            </a:r>
            <a:r>
              <a:rPr lang="en-US" b="1" dirty="0" err="1"/>
              <a:t>LoG</a:t>
            </a:r>
            <a:r>
              <a:rPr lang="en-US" b="1" dirty="0"/>
              <a:t>)</a:t>
            </a:r>
            <a:r>
              <a:rPr lang="en-US" dirty="0"/>
              <a:t>: This method involves smoothing the image with a Gaussian filter and then applying the Laplacian operator to detect regions of rapid intensity change.</a:t>
            </a:r>
          </a:p>
          <a:p>
            <a:pPr lvl="1"/>
            <a:r>
              <a:rPr lang="en-US" b="1" dirty="0"/>
              <a:t>Difference of Gaussians (</a:t>
            </a:r>
            <a:r>
              <a:rPr lang="en-US" b="1" dirty="0" err="1"/>
              <a:t>DoG</a:t>
            </a:r>
            <a:r>
              <a:rPr lang="en-US" b="1" dirty="0"/>
              <a:t>)</a:t>
            </a:r>
            <a:r>
              <a:rPr lang="en-US" dirty="0"/>
              <a:t>: This is an approximation of the </a:t>
            </a:r>
            <a:r>
              <a:rPr lang="en-US" dirty="0" err="1"/>
              <a:t>LoG</a:t>
            </a:r>
            <a:r>
              <a:rPr lang="en-US" dirty="0"/>
              <a:t>, where the image is smoothed with two different Gaussian filters, and the difference between the two results is computed.</a:t>
            </a:r>
          </a:p>
          <a:p>
            <a:pPr lvl="1"/>
            <a:r>
              <a:rPr lang="en-US" b="1" dirty="0"/>
              <a:t>Determinant of Hessian</a:t>
            </a:r>
            <a:r>
              <a:rPr lang="en-US" dirty="0"/>
              <a:t>: This method uses the Hessian matrix to identify regions with high curvature, which often correspond to blobs.</a:t>
            </a:r>
            <a:br>
              <a:rPr lang="en-US" dirty="0"/>
            </a:br>
            <a:endParaRPr lang="en-US" dirty="0"/>
          </a:p>
          <a:p>
            <a:r>
              <a:rPr lang="en-US" b="1" dirty="0"/>
              <a:t>Applications</a:t>
            </a:r>
            <a:r>
              <a:rPr lang="en-US" dirty="0"/>
              <a:t>: Blob detection is used in various applications, including:</a:t>
            </a:r>
          </a:p>
          <a:p>
            <a:pPr lvl="1"/>
            <a:r>
              <a:rPr lang="en-US" b="1" dirty="0"/>
              <a:t>Feature Detection</a:t>
            </a:r>
            <a:r>
              <a:rPr lang="en-US" dirty="0"/>
              <a:t>: Identifying key points or regions in images for tasks like object recognition, image matching, and tracking.</a:t>
            </a:r>
          </a:p>
          <a:p>
            <a:pPr lvl="1"/>
            <a:r>
              <a:rPr lang="en-US" b="1" dirty="0"/>
              <a:t>Medical Imaging</a:t>
            </a:r>
            <a:r>
              <a:rPr lang="en-US" dirty="0"/>
              <a:t>: Detecting regions of interest, such as tumors or lesions, in medical scans.</a:t>
            </a:r>
          </a:p>
          <a:p>
            <a:pPr lvl="1"/>
            <a:r>
              <a:rPr lang="en-US" b="1" dirty="0"/>
              <a:t>Robotics and Navigation</a:t>
            </a:r>
            <a:r>
              <a:rPr lang="en-US" dirty="0"/>
              <a:t>: Identifying landmarks or obstacles in the environment.</a:t>
            </a:r>
            <a:br>
              <a:rPr lang="en-US" dirty="0"/>
            </a:br>
            <a:endParaRPr lang="en-US" dirty="0"/>
          </a:p>
          <a:p>
            <a:r>
              <a:rPr lang="en-US" b="1" dirty="0"/>
              <a:t>Scale-Space Analysis</a:t>
            </a:r>
            <a:r>
              <a:rPr lang="en-US" dirty="0"/>
              <a:t>: Blobs can appear at different scales (</a:t>
            </a:r>
            <a:r>
              <a:rPr lang="en-US" b="1" dirty="0"/>
              <a:t>features in an image can vary in size</a:t>
            </a:r>
            <a:r>
              <a:rPr lang="en-US" dirty="0"/>
              <a:t>), so scale-space analysis is often used to detect blobs of varying sizes. This involves analyzing the image at multiple scales to ensure that blobs are detected consistently, regardless of their size.</a:t>
            </a:r>
          </a:p>
          <a:p>
            <a:pPr marL="114300" indent="0">
              <a:buNone/>
            </a:pPr>
            <a:r>
              <a:rPr lang="en-US" dirty="0"/>
              <a:t>Different scales refer to the various levels of detail at which an image is analyzed to detect features of different sizes</a:t>
            </a:r>
            <a:br>
              <a:rPr lang="en-US" dirty="0"/>
            </a:br>
            <a:endParaRPr lang="en-US" dirty="0"/>
          </a:p>
          <a:p>
            <a:pPr marL="114300" indent="0">
              <a:buNone/>
            </a:pPr>
            <a:endParaRPr lang="en-US" dirty="0"/>
          </a:p>
        </p:txBody>
      </p:sp>
    </p:spTree>
    <p:extLst>
      <p:ext uri="{BB962C8B-B14F-4D97-AF65-F5344CB8AC3E}">
        <p14:creationId xmlns:p14="http://schemas.microsoft.com/office/powerpoint/2010/main" val="179805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
        <p:nvSpPr>
          <p:cNvPr id="3" name="TextBox 2">
            <a:extLst>
              <a:ext uri="{FF2B5EF4-FFF2-40B4-BE49-F238E27FC236}">
                <a16:creationId xmlns:a16="http://schemas.microsoft.com/office/drawing/2014/main" id="{EA5BDD25-07CC-9670-4E6D-CA4DA75D4414}"/>
              </a:ext>
            </a:extLst>
          </p:cNvPr>
          <p:cNvSpPr txBox="1"/>
          <p:nvPr/>
        </p:nvSpPr>
        <p:spPr>
          <a:xfrm>
            <a:off x="6858000" y="1186755"/>
            <a:ext cx="1904337" cy="861774"/>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signal or image data that contains noise. The noise appears as random fluctuations superimposed on the underlying signal.</a:t>
            </a:r>
          </a:p>
        </p:txBody>
      </p:sp>
      <p:sp>
        <p:nvSpPr>
          <p:cNvPr id="5" name="TextBox 4">
            <a:extLst>
              <a:ext uri="{FF2B5EF4-FFF2-40B4-BE49-F238E27FC236}">
                <a16:creationId xmlns:a16="http://schemas.microsoft.com/office/drawing/2014/main" id="{7A753BBD-0918-51A7-844B-DE8126210199}"/>
              </a:ext>
            </a:extLst>
          </p:cNvPr>
          <p:cNvSpPr txBox="1"/>
          <p:nvPr/>
        </p:nvSpPr>
        <p:spPr>
          <a:xfrm>
            <a:off x="0" y="1923923"/>
            <a:ext cx="1557864" cy="1785104"/>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Gaussian function, characterized by its bell-shaped curve. The Gaussian function is defined by its mean and standard deviation, which determine the width and height of the curve. It is used as a smoothing kernel in filtering operations</a:t>
            </a:r>
            <a:endParaRPr lang="en-US" sz="1000" dirty="0">
              <a:solidFill>
                <a:schemeClr val="accent1"/>
              </a:solidFill>
            </a:endParaRPr>
          </a:p>
        </p:txBody>
      </p:sp>
      <p:sp>
        <p:nvSpPr>
          <p:cNvPr id="7" name="TextBox 6">
            <a:extLst>
              <a:ext uri="{FF2B5EF4-FFF2-40B4-BE49-F238E27FC236}">
                <a16:creationId xmlns:a16="http://schemas.microsoft.com/office/drawing/2014/main" id="{E4689BD6-E00B-23C5-1D6E-89EE0A1023D9}"/>
              </a:ext>
            </a:extLst>
          </p:cNvPr>
          <p:cNvSpPr txBox="1"/>
          <p:nvPr/>
        </p:nvSpPr>
        <p:spPr>
          <a:xfrm>
            <a:off x="6858000" y="3146207"/>
            <a:ext cx="2158779" cy="1477328"/>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Result of convolving the original signal ( f ) with the Gaussian filter. This operation smooths the signal, reducing the noise and preserving the important features. The convolution process effectively averages the values in the signal, weighted by the Gaussian function, to produce a cleaner output.</a:t>
            </a:r>
            <a:endParaRPr lang="en-US" sz="1000"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49999"/>
            <a:ext cx="6456289" cy="4838701"/>
          </a:xfrm>
          <a:prstGeom prst="rect">
            <a:avLst/>
          </a:prstGeom>
          <a:noFill/>
          <a:ln>
            <a:noFill/>
          </a:ln>
        </p:spPr>
      </p:pic>
      <p:sp>
        <p:nvSpPr>
          <p:cNvPr id="3" name="TextBox 2">
            <a:extLst>
              <a:ext uri="{FF2B5EF4-FFF2-40B4-BE49-F238E27FC236}">
                <a16:creationId xmlns:a16="http://schemas.microsoft.com/office/drawing/2014/main" id="{449176E0-7D3C-12BB-0296-AC734E0AEB66}"/>
              </a:ext>
            </a:extLst>
          </p:cNvPr>
          <p:cNvSpPr txBox="1"/>
          <p:nvPr/>
        </p:nvSpPr>
        <p:spPr>
          <a:xfrm>
            <a:off x="6730780" y="1356479"/>
            <a:ext cx="2111070" cy="707886"/>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signal or image data that contains noise and a sharp transition, which could represent an edge in an image.</a:t>
            </a:r>
            <a:endParaRPr lang="en-US" sz="1000" dirty="0"/>
          </a:p>
        </p:txBody>
      </p:sp>
      <p:sp>
        <p:nvSpPr>
          <p:cNvPr id="5" name="TextBox 4">
            <a:extLst>
              <a:ext uri="{FF2B5EF4-FFF2-40B4-BE49-F238E27FC236}">
                <a16:creationId xmlns:a16="http://schemas.microsoft.com/office/drawing/2014/main" id="{B8283FD6-D80C-86B3-3BA0-6D249CE0C5CE}"/>
              </a:ext>
            </a:extLst>
          </p:cNvPr>
          <p:cNvSpPr txBox="1"/>
          <p:nvPr/>
        </p:nvSpPr>
        <p:spPr>
          <a:xfrm>
            <a:off x="6639338" y="2386638"/>
            <a:ext cx="2413221" cy="1785104"/>
          </a:xfrm>
          <a:prstGeom prst="rect">
            <a:avLst/>
          </a:prstGeom>
          <a:noFill/>
        </p:spPr>
        <p:txBody>
          <a:bodyPr wrap="square">
            <a:spAutoFit/>
          </a:bodyPr>
          <a:lstStyle/>
          <a:p>
            <a:r>
              <a:rPr lang="en-US" sz="1000" dirty="0">
                <a:solidFill>
                  <a:schemeClr val="accent1"/>
                </a:solidFill>
              </a:rPr>
              <a:t>Used to highlight changes in intensity, such as edges, by emphasizing areas where the intensity gradient is highest. zero-crossing indicates the location of the maximum rate of change in intensity, which corresponds to an edge in the image. </a:t>
            </a:r>
            <a:r>
              <a:rPr lang="en-US" sz="1000" b="0" i="0" dirty="0">
                <a:solidFill>
                  <a:schemeClr val="accent1"/>
                </a:solidFill>
                <a:effectLst/>
                <a:latin typeface="Segoe UI" panose="020B0502040204020203" pitchFamily="34" charset="0"/>
              </a:rPr>
              <a:t>The positive lobe represents the region where the intensity is increasing, and the negative lobe represents the region where the intensity is decreasing</a:t>
            </a:r>
            <a:endParaRPr lang="en-US" sz="1000" dirty="0">
              <a:solidFill>
                <a:schemeClr val="accent1"/>
              </a:solidFill>
            </a:endParaRPr>
          </a:p>
        </p:txBody>
      </p:sp>
      <p:sp>
        <p:nvSpPr>
          <p:cNvPr id="7" name="TextBox 6">
            <a:extLst>
              <a:ext uri="{FF2B5EF4-FFF2-40B4-BE49-F238E27FC236}">
                <a16:creationId xmlns:a16="http://schemas.microsoft.com/office/drawing/2014/main" id="{DE4E9F0B-3351-4198-9A53-45B364CC6EE6}"/>
              </a:ext>
            </a:extLst>
          </p:cNvPr>
          <p:cNvSpPr txBox="1"/>
          <p:nvPr/>
        </p:nvSpPr>
        <p:spPr>
          <a:xfrm>
            <a:off x="0" y="3472051"/>
            <a:ext cx="1681700" cy="1477328"/>
          </a:xfrm>
          <a:prstGeom prst="rect">
            <a:avLst/>
          </a:prstGeom>
          <a:noFill/>
        </p:spPr>
        <p:txBody>
          <a:bodyPr wrap="square">
            <a:spAutoFit/>
          </a:bodyPr>
          <a:lstStyle/>
          <a:p>
            <a:r>
              <a:rPr lang="en-US" sz="1000" dirty="0">
                <a:solidFill>
                  <a:schemeClr val="accent1"/>
                </a:solidFill>
                <a:latin typeface="Segoe UI" panose="020B0502040204020203" pitchFamily="34" charset="0"/>
              </a:rPr>
              <a:t>R</a:t>
            </a:r>
            <a:r>
              <a:rPr lang="en-US" sz="1000" b="0" i="0" dirty="0">
                <a:solidFill>
                  <a:schemeClr val="accent1"/>
                </a:solidFill>
                <a:effectLst/>
                <a:latin typeface="Segoe UI" panose="020B0502040204020203" pitchFamily="34" charset="0"/>
              </a:rPr>
              <a:t>esult of convolving the original signal ( f ) with the derivative of the Gaussian.</a:t>
            </a:r>
          </a:p>
          <a:p>
            <a:endParaRPr lang="en-US" sz="1000" dirty="0">
              <a:solidFill>
                <a:schemeClr val="accent1"/>
              </a:solidFill>
              <a:latin typeface="Segoe UI" panose="020B0502040204020203" pitchFamily="34" charset="0"/>
            </a:endParaRPr>
          </a:p>
          <a:p>
            <a:endParaRPr lang="en-US" sz="1000" b="0" i="0" dirty="0">
              <a:solidFill>
                <a:schemeClr val="accent1"/>
              </a:solidFill>
              <a:effectLst/>
              <a:latin typeface="Segoe UI" panose="020B0502040204020203" pitchFamily="34" charset="0"/>
            </a:endParaRPr>
          </a:p>
          <a:p>
            <a:r>
              <a:rPr lang="en-US" sz="1000" b="0" i="0" dirty="0">
                <a:solidFill>
                  <a:schemeClr val="accent1"/>
                </a:solidFill>
                <a:effectLst/>
                <a:latin typeface="Segoe UI" panose="020B0502040204020203" pitchFamily="34" charset="0"/>
              </a:rPr>
              <a:t>This operation enhances the edges in the signal by highlighting areas of rapid intensity change.</a:t>
            </a:r>
            <a:endParaRPr lang="en-US" sz="100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35477"/>
            <a:ext cx="6892590" cy="4838700"/>
          </a:xfrm>
          <a:prstGeom prst="rect">
            <a:avLst/>
          </a:prstGeom>
          <a:noFill/>
          <a:ln>
            <a:noFill/>
          </a:ln>
        </p:spPr>
      </p:pic>
      <p:sp>
        <p:nvSpPr>
          <p:cNvPr id="3" name="TextBox 2">
            <a:extLst>
              <a:ext uri="{FF2B5EF4-FFF2-40B4-BE49-F238E27FC236}">
                <a16:creationId xmlns:a16="http://schemas.microsoft.com/office/drawing/2014/main" id="{A581E016-C8FE-FC59-C924-99C894818C54}"/>
              </a:ext>
            </a:extLst>
          </p:cNvPr>
          <p:cNvSpPr txBox="1"/>
          <p:nvPr/>
        </p:nvSpPr>
        <p:spPr>
          <a:xfrm>
            <a:off x="6738730" y="2217807"/>
            <a:ext cx="2286001" cy="707886"/>
          </a:xfrm>
          <a:prstGeom prst="rect">
            <a:avLst/>
          </a:prstGeom>
          <a:noFill/>
        </p:spPr>
        <p:txBody>
          <a:bodyPr wrap="square">
            <a:spAutoFit/>
          </a:bodyPr>
          <a:lstStyle/>
          <a:p>
            <a:r>
              <a:rPr lang="en-US" sz="1000" b="1" dirty="0">
                <a:solidFill>
                  <a:schemeClr val="accent1"/>
                </a:solidFill>
                <a:latin typeface="Segoe UI" panose="020B0502040204020203" pitchFamily="34" charset="0"/>
              </a:rPr>
              <a:t>S</a:t>
            </a:r>
            <a:r>
              <a:rPr lang="en-US" sz="1000" b="1" i="0" dirty="0">
                <a:solidFill>
                  <a:schemeClr val="accent1"/>
                </a:solidFill>
                <a:effectLst/>
                <a:latin typeface="Segoe UI" panose="020B0502040204020203" pitchFamily="34" charset="0"/>
              </a:rPr>
              <a:t>econd</a:t>
            </a:r>
            <a:r>
              <a:rPr lang="en-US" sz="1000" b="0" i="0" dirty="0">
                <a:solidFill>
                  <a:schemeClr val="accent1"/>
                </a:solidFill>
                <a:effectLst/>
                <a:latin typeface="Segoe UI" panose="020B0502040204020203" pitchFamily="34" charset="0"/>
              </a:rPr>
              <a:t> derivative of a Gaussian typically has a characteristic shape with a positive lobe, a zero-crossing, and a negative lobe.</a:t>
            </a:r>
            <a:endParaRPr lang="en-US" sz="1000" dirty="0">
              <a:solidFill>
                <a:schemeClr val="accent1"/>
              </a:solidFill>
            </a:endParaRPr>
          </a:p>
        </p:txBody>
      </p:sp>
      <p:sp>
        <p:nvSpPr>
          <p:cNvPr id="5" name="TextBox 4">
            <a:extLst>
              <a:ext uri="{FF2B5EF4-FFF2-40B4-BE49-F238E27FC236}">
                <a16:creationId xmlns:a16="http://schemas.microsoft.com/office/drawing/2014/main" id="{7B51E865-D7F0-FDAB-3FE2-44B79FA371D9}"/>
              </a:ext>
            </a:extLst>
          </p:cNvPr>
          <p:cNvSpPr txBox="1"/>
          <p:nvPr/>
        </p:nvSpPr>
        <p:spPr>
          <a:xfrm>
            <a:off x="6738730" y="3026255"/>
            <a:ext cx="2286001" cy="1785104"/>
          </a:xfrm>
          <a:prstGeom prst="rect">
            <a:avLst/>
          </a:prstGeom>
          <a:noFill/>
        </p:spPr>
        <p:txBody>
          <a:bodyPr wrap="square">
            <a:spAutoFit/>
          </a:bodyPr>
          <a:lstStyle/>
          <a:p>
            <a:r>
              <a:rPr lang="en-US" sz="1000" i="0" dirty="0">
                <a:solidFill>
                  <a:schemeClr val="accent1"/>
                </a:solidFill>
                <a:effectLst/>
                <a:latin typeface="Segoe UI" panose="020B0502040204020203" pitchFamily="34" charset="0"/>
              </a:rPr>
              <a:t> This operation enhances the edges by emphasizing the points of maximum curvature in the intensity profile.  </a:t>
            </a:r>
            <a:r>
              <a:rPr lang="en-US" sz="1000" dirty="0">
                <a:solidFill>
                  <a:srgbClr val="FF0000"/>
                </a:solidFill>
                <a:latin typeface="Segoe UI" panose="020B0502040204020203" pitchFamily="34" charset="0"/>
              </a:rPr>
              <a:t>Z</a:t>
            </a:r>
            <a:r>
              <a:rPr lang="en-US" sz="1000" dirty="0">
                <a:solidFill>
                  <a:srgbClr val="FF0000"/>
                </a:solidFill>
              </a:rPr>
              <a:t>ero-crossing is the point where the function changes sign, indicating a transition from a positive to a negative slope or vice versa. This is a strong indicator of an edge, as it corresponds to the point of maximum curvature or the inflection point in the intensity profile.</a:t>
            </a:r>
          </a:p>
        </p:txBody>
      </p:sp>
      <p:sp>
        <p:nvSpPr>
          <p:cNvPr id="7" name="TextBox 6">
            <a:extLst>
              <a:ext uri="{FF2B5EF4-FFF2-40B4-BE49-F238E27FC236}">
                <a16:creationId xmlns:a16="http://schemas.microsoft.com/office/drawing/2014/main" id="{5A234F43-2F6A-0E0C-BAB6-94B629066985}"/>
              </a:ext>
            </a:extLst>
          </p:cNvPr>
          <p:cNvSpPr txBox="1"/>
          <p:nvPr/>
        </p:nvSpPr>
        <p:spPr>
          <a:xfrm>
            <a:off x="67585" y="897005"/>
            <a:ext cx="8957146" cy="338554"/>
          </a:xfrm>
          <a:prstGeom prst="rect">
            <a:avLst/>
          </a:prstGeom>
          <a:noFill/>
        </p:spPr>
        <p:txBody>
          <a:bodyPr wrap="square">
            <a:spAutoFit/>
          </a:bodyPr>
          <a:lstStyle/>
          <a:p>
            <a:pPr algn="l"/>
            <a:r>
              <a:rPr lang="en-US" sz="800" b="0" i="0" dirty="0">
                <a:solidFill>
                  <a:schemeClr val="accent2"/>
                </a:solidFill>
                <a:effectLst/>
                <a:latin typeface="Segoe UI" panose="020B0502040204020203" pitchFamily="34" charset="0"/>
              </a:rPr>
              <a:t>The second derivative of the Gaussian is used in edge detection algorithms like the Laplacian of Gaussian (</a:t>
            </a:r>
            <a:r>
              <a:rPr lang="en-US" sz="800" b="0" i="0" dirty="0" err="1">
                <a:solidFill>
                  <a:schemeClr val="accent2"/>
                </a:solidFill>
                <a:effectLst/>
                <a:latin typeface="Segoe UI" panose="020B0502040204020203" pitchFamily="34" charset="0"/>
              </a:rPr>
              <a:t>LoG</a:t>
            </a:r>
            <a:r>
              <a:rPr lang="en-US" sz="800" b="0" i="0" dirty="0">
                <a:solidFill>
                  <a:schemeClr val="accent2"/>
                </a:solidFill>
                <a:effectLst/>
                <a:latin typeface="Segoe UI" panose="020B0502040204020203" pitchFamily="34" charset="0"/>
              </a:rPr>
              <a:t>) to identify and localize edges in images. By focusing on the zero-crossings, it effectively isolates the boundaries between different regions, making it a powerful tool for detecting edges.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
        <p:nvSpPr>
          <p:cNvPr id="3" name="TextBox 2">
            <a:extLst>
              <a:ext uri="{FF2B5EF4-FFF2-40B4-BE49-F238E27FC236}">
                <a16:creationId xmlns:a16="http://schemas.microsoft.com/office/drawing/2014/main" id="{C1971AEE-E5C7-5CF5-19EF-61CC049FFB75}"/>
              </a:ext>
            </a:extLst>
          </p:cNvPr>
          <p:cNvSpPr txBox="1"/>
          <p:nvPr/>
        </p:nvSpPr>
        <p:spPr>
          <a:xfrm>
            <a:off x="0" y="995076"/>
            <a:ext cx="1375576" cy="553998"/>
          </a:xfrm>
          <a:prstGeom prst="rect">
            <a:avLst/>
          </a:prstGeom>
          <a:noFill/>
        </p:spPr>
        <p:txBody>
          <a:bodyPr wrap="square">
            <a:spAutoFit/>
          </a:bodyPr>
          <a:lstStyle/>
          <a:p>
            <a:r>
              <a:rPr lang="en-US" sz="1000" dirty="0">
                <a:solidFill>
                  <a:schemeClr val="accent1"/>
                </a:solidFill>
                <a:latin typeface="Segoe UI" panose="020B0502040204020203" pitchFamily="34" charset="0"/>
              </a:rPr>
              <a:t>T</a:t>
            </a:r>
            <a:r>
              <a:rPr lang="en-US" sz="1000" b="0" i="0" dirty="0">
                <a:solidFill>
                  <a:schemeClr val="accent1"/>
                </a:solidFill>
                <a:effectLst/>
                <a:latin typeface="Segoe UI" panose="020B0502040204020203" pitchFamily="34" charset="0"/>
              </a:rPr>
              <a:t>hree blobs (A, B, and C) of different sizes.</a:t>
            </a:r>
            <a:endParaRPr lang="en-US" sz="1000" dirty="0">
              <a:solidFill>
                <a:schemeClr val="accent1"/>
              </a:solidFill>
            </a:endParaRPr>
          </a:p>
        </p:txBody>
      </p:sp>
      <p:sp>
        <p:nvSpPr>
          <p:cNvPr id="5" name="TextBox 4">
            <a:extLst>
              <a:ext uri="{FF2B5EF4-FFF2-40B4-BE49-F238E27FC236}">
                <a16:creationId xmlns:a16="http://schemas.microsoft.com/office/drawing/2014/main" id="{AF15139E-1647-6CD2-8DB8-28C075572B69}"/>
              </a:ext>
            </a:extLst>
          </p:cNvPr>
          <p:cNvSpPr txBox="1"/>
          <p:nvPr/>
        </p:nvSpPr>
        <p:spPr>
          <a:xfrm>
            <a:off x="0" y="1678128"/>
            <a:ext cx="1669774" cy="861774"/>
          </a:xfrm>
          <a:prstGeom prst="rect">
            <a:avLst/>
          </a:prstGeom>
          <a:noFill/>
        </p:spPr>
        <p:txBody>
          <a:bodyPr wrap="square">
            <a:spAutoFit/>
          </a:bodyPr>
          <a:lstStyle/>
          <a:p>
            <a:r>
              <a:rPr lang="en-US" sz="1000" dirty="0">
                <a:solidFill>
                  <a:srgbClr val="00B050"/>
                </a:solidFill>
                <a:latin typeface="Segoe UI" panose="020B0502040204020203" pitchFamily="34" charset="0"/>
              </a:rPr>
              <a:t>S</a:t>
            </a:r>
            <a:r>
              <a:rPr lang="en-US" sz="1000" b="0" i="0" dirty="0">
                <a:solidFill>
                  <a:srgbClr val="00B050"/>
                </a:solidFill>
                <a:effectLst/>
                <a:latin typeface="Segoe UI" panose="020B0502040204020203" pitchFamily="34" charset="0"/>
              </a:rPr>
              <a:t>econd row displays the Gaussian function at a particular scale (\sigma). This function is used to smooth the original signal.</a:t>
            </a:r>
            <a:endParaRPr lang="en-US" sz="1000" dirty="0">
              <a:solidFill>
                <a:srgbClr val="00B050"/>
              </a:solidFill>
            </a:endParaRPr>
          </a:p>
        </p:txBody>
      </p:sp>
      <p:sp>
        <p:nvSpPr>
          <p:cNvPr id="7" name="TextBox 6">
            <a:extLst>
              <a:ext uri="{FF2B5EF4-FFF2-40B4-BE49-F238E27FC236}">
                <a16:creationId xmlns:a16="http://schemas.microsoft.com/office/drawing/2014/main" id="{106F6516-A5DC-709D-FD07-94E5B0633A4E}"/>
              </a:ext>
            </a:extLst>
          </p:cNvPr>
          <p:cNvSpPr txBox="1"/>
          <p:nvPr/>
        </p:nvSpPr>
        <p:spPr>
          <a:xfrm>
            <a:off x="7625301" y="2468980"/>
            <a:ext cx="1518699" cy="2400657"/>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When you analyze features at different scales, the response of the convolution can vary depending on the scale. By normalizing, you adjust the response so that it is consistent across different scales. This means that the same feature (e.g., a blob) will produce a similar response regardless of its size in the image.</a:t>
            </a:r>
            <a:endParaRPr lang="en-US" sz="1000" dirty="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
        <p:nvSpPr>
          <p:cNvPr id="3" name="TextBox 2">
            <a:extLst>
              <a:ext uri="{FF2B5EF4-FFF2-40B4-BE49-F238E27FC236}">
                <a16:creationId xmlns:a16="http://schemas.microsoft.com/office/drawing/2014/main" id="{3A87B055-5070-DB76-9BB9-18BC813BC3B7}"/>
              </a:ext>
            </a:extLst>
          </p:cNvPr>
          <p:cNvSpPr txBox="1"/>
          <p:nvPr/>
        </p:nvSpPr>
        <p:spPr>
          <a:xfrm>
            <a:off x="5832281" y="2827471"/>
            <a:ext cx="3168595" cy="707886"/>
          </a:xfrm>
          <a:prstGeom prst="rect">
            <a:avLst/>
          </a:prstGeom>
          <a:noFill/>
        </p:spPr>
        <p:txBody>
          <a:bodyPr wrap="square">
            <a:spAutoFit/>
          </a:bodyPr>
          <a:lstStyle/>
          <a:p>
            <a:r>
              <a:rPr lang="en-US" sz="1000" dirty="0"/>
              <a:t>This operation emphasizes regions in the signal where there are significant changes, which are potential blob locations.</a:t>
            </a:r>
            <a:r>
              <a:rPr lang="en-US" sz="1000" b="0" i="0" dirty="0">
                <a:solidFill>
                  <a:srgbClr val="424242"/>
                </a:solidFill>
                <a:effectLst/>
                <a:latin typeface="Segoe UI" panose="020B0502040204020203" pitchFamily="34" charset="0"/>
              </a:rPr>
              <a:t> is to analyze the signal at multiple scales to detect features of different sizes.</a:t>
            </a:r>
            <a:endParaRPr lang="en-US" sz="1000" dirty="0"/>
          </a:p>
        </p:txBody>
      </p:sp>
      <p:sp>
        <p:nvSpPr>
          <p:cNvPr id="5" name="TextBox 4">
            <a:extLst>
              <a:ext uri="{FF2B5EF4-FFF2-40B4-BE49-F238E27FC236}">
                <a16:creationId xmlns:a16="http://schemas.microsoft.com/office/drawing/2014/main" id="{F2DCA7BD-89F8-BFA8-169A-A66598B92F84}"/>
              </a:ext>
            </a:extLst>
          </p:cNvPr>
          <p:cNvSpPr txBox="1"/>
          <p:nvPr/>
        </p:nvSpPr>
        <p:spPr>
          <a:xfrm>
            <a:off x="5832281" y="3600763"/>
            <a:ext cx="3081131" cy="549817"/>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The (argmax) operation identifies the location and scale of the most prominent blob in the (x, sigma)-space.</a:t>
            </a:r>
            <a:endParaRPr lang="en-US"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
        <p:nvSpPr>
          <p:cNvPr id="3" name="TextBox 2">
            <a:extLst>
              <a:ext uri="{FF2B5EF4-FFF2-40B4-BE49-F238E27FC236}">
                <a16:creationId xmlns:a16="http://schemas.microsoft.com/office/drawing/2014/main" id="{54EE4202-28DE-2679-0B2D-69A64F30FEAA}"/>
              </a:ext>
            </a:extLst>
          </p:cNvPr>
          <p:cNvSpPr txBox="1"/>
          <p:nvPr/>
        </p:nvSpPr>
        <p:spPr>
          <a:xfrm>
            <a:off x="-202758" y="3473607"/>
            <a:ext cx="2564295" cy="1169551"/>
          </a:xfrm>
          <a:prstGeom prst="rect">
            <a:avLst/>
          </a:prstGeom>
          <a:noFill/>
        </p:spPr>
        <p:txBody>
          <a:bodyPr wrap="square">
            <a:spAutoFit/>
          </a:bodyPr>
          <a:lstStyle/>
          <a:p>
            <a:pPr marL="457200" lvl="1" algn="l"/>
            <a:r>
              <a:rPr lang="en-US" sz="1000" b="1" i="0" dirty="0">
                <a:solidFill>
                  <a:schemeClr val="accent1"/>
                </a:solidFill>
                <a:effectLst/>
                <a:latin typeface="Segoe UI" panose="020B0502040204020203" pitchFamily="34" charset="0"/>
              </a:rPr>
              <a:t>It is used to detect regions of rapid intensity change, which are indicative of edges or blob-like features in an image.</a:t>
            </a:r>
            <a:br>
              <a:rPr lang="en-US" sz="1000" b="1" i="0" dirty="0">
                <a:solidFill>
                  <a:schemeClr val="accent1"/>
                </a:solidFill>
                <a:effectLst/>
                <a:latin typeface="Segoe UI" panose="020B0502040204020203" pitchFamily="34" charset="0"/>
              </a:rPr>
            </a:br>
            <a:endParaRPr lang="en-US" sz="1000" b="1" i="0" dirty="0">
              <a:solidFill>
                <a:schemeClr val="accent1"/>
              </a:solidFill>
              <a:effectLst/>
              <a:latin typeface="Segoe UI" panose="020B0502040204020203" pitchFamily="34" charset="0"/>
            </a:endParaRPr>
          </a:p>
          <a:p>
            <a:pPr>
              <a:buNone/>
            </a:pPr>
            <a:br>
              <a:rPr lang="en-US" sz="1000" b="1" dirty="0">
                <a:solidFill>
                  <a:schemeClr val="accent1"/>
                </a:solidFill>
              </a:rPr>
            </a:br>
            <a:endParaRPr lang="en-US" sz="1000" b="1" dirty="0">
              <a:solidFill>
                <a:schemeClr val="accent1"/>
              </a:solidFill>
            </a:endParaRPr>
          </a:p>
        </p:txBody>
      </p:sp>
      <p:sp>
        <p:nvSpPr>
          <p:cNvPr id="5" name="TextBox 4">
            <a:extLst>
              <a:ext uri="{FF2B5EF4-FFF2-40B4-BE49-F238E27FC236}">
                <a16:creationId xmlns:a16="http://schemas.microsoft.com/office/drawing/2014/main" id="{F6CF4CC7-1451-35BA-8191-CF309FCC9458}"/>
              </a:ext>
            </a:extLst>
          </p:cNvPr>
          <p:cNvSpPr txBox="1"/>
          <p:nvPr/>
        </p:nvSpPr>
        <p:spPr>
          <a:xfrm>
            <a:off x="3361414" y="1587069"/>
            <a:ext cx="4671390" cy="400110"/>
          </a:xfrm>
          <a:prstGeom prst="rect">
            <a:avLst/>
          </a:prstGeom>
          <a:noFill/>
        </p:spPr>
        <p:txBody>
          <a:bodyPr wrap="square">
            <a:spAutoFit/>
          </a:bodyPr>
          <a:lstStyle/>
          <a:p>
            <a:r>
              <a:rPr lang="en-US" sz="1000" b="0" i="0" dirty="0" err="1">
                <a:solidFill>
                  <a:schemeClr val="accent1"/>
                </a:solidFill>
                <a:effectLst/>
                <a:latin typeface="Segoe UI" panose="020B0502040204020203" pitchFamily="34" charset="0"/>
              </a:rPr>
              <a:t>LoG</a:t>
            </a:r>
            <a:r>
              <a:rPr lang="en-US" sz="1000" b="0" i="0" dirty="0">
                <a:solidFill>
                  <a:schemeClr val="accent1"/>
                </a:solidFill>
                <a:effectLst/>
                <a:latin typeface="Segoe UI" panose="020B0502040204020203" pitchFamily="34" charset="0"/>
              </a:rPr>
              <a:t> highlights regions in the image where there are significant changes in intensity, such as blobs.</a:t>
            </a:r>
            <a:endParaRPr lang="en-US" sz="1000" dirty="0">
              <a:solidFill>
                <a:schemeClr val="accent1"/>
              </a:solidFill>
            </a:endParaRPr>
          </a:p>
        </p:txBody>
      </p:sp>
      <p:sp>
        <p:nvSpPr>
          <p:cNvPr id="7" name="TextBox 6">
            <a:extLst>
              <a:ext uri="{FF2B5EF4-FFF2-40B4-BE49-F238E27FC236}">
                <a16:creationId xmlns:a16="http://schemas.microsoft.com/office/drawing/2014/main" id="{2D344B57-5D2B-0A4F-E3B9-6C1E08596DB5}"/>
              </a:ext>
            </a:extLst>
          </p:cNvPr>
          <p:cNvSpPr txBox="1"/>
          <p:nvPr/>
        </p:nvSpPr>
        <p:spPr>
          <a:xfrm>
            <a:off x="7162137" y="2094696"/>
            <a:ext cx="1814886" cy="1323439"/>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This normalization ensures that the response is consistent across different scales, making the detection process scale-invariant. It allows for the detection of blobs of varying sizes in a robust manner.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266988" y="304801"/>
            <a:ext cx="6946353" cy="4838699"/>
          </a:xfrm>
          <a:prstGeom prst="rect">
            <a:avLst/>
          </a:prstGeom>
          <a:noFill/>
          <a:ln>
            <a:noFill/>
          </a:ln>
        </p:spPr>
      </p:pic>
      <p:sp>
        <p:nvSpPr>
          <p:cNvPr id="3" name="TextBox 2">
            <a:extLst>
              <a:ext uri="{FF2B5EF4-FFF2-40B4-BE49-F238E27FC236}">
                <a16:creationId xmlns:a16="http://schemas.microsoft.com/office/drawing/2014/main" id="{585CC1B7-1948-6C11-76A3-B0638560857E}"/>
              </a:ext>
            </a:extLst>
          </p:cNvPr>
          <p:cNvSpPr txBox="1"/>
          <p:nvPr/>
        </p:nvSpPr>
        <p:spPr>
          <a:xfrm>
            <a:off x="75537" y="0"/>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concept of scale-space, which is a fundamental technique in image processing and computer vision for analyzing images at multiple scales. </a:t>
            </a:r>
            <a:endParaRPr lang="en-US" sz="1000" dirty="0">
              <a:solidFill>
                <a:schemeClr val="accent1"/>
              </a:solidFill>
            </a:endParaRPr>
          </a:p>
        </p:txBody>
      </p:sp>
      <p:sp>
        <p:nvSpPr>
          <p:cNvPr id="5" name="TextBox 4">
            <a:extLst>
              <a:ext uri="{FF2B5EF4-FFF2-40B4-BE49-F238E27FC236}">
                <a16:creationId xmlns:a16="http://schemas.microsoft.com/office/drawing/2014/main" id="{2BD71AB3-EF09-5BE8-AE72-5FFEB71667A5}"/>
              </a:ext>
            </a:extLst>
          </p:cNvPr>
          <p:cNvSpPr txBox="1"/>
          <p:nvPr/>
        </p:nvSpPr>
        <p:spPr>
          <a:xfrm>
            <a:off x="7347005" y="527269"/>
            <a:ext cx="1645920" cy="2708434"/>
          </a:xfrm>
          <a:prstGeom prst="rect">
            <a:avLst/>
          </a:prstGeom>
          <a:noFill/>
        </p:spPr>
        <p:txBody>
          <a:bodyPr wrap="square">
            <a:spAutoFit/>
          </a:bodyPr>
          <a:lstStyle/>
          <a:p>
            <a:pPr algn="l">
              <a:buFont typeface="Arial" panose="020B0604020202020204" pitchFamily="34" charset="0"/>
              <a:buChar char="•"/>
            </a:pPr>
            <a:r>
              <a:rPr lang="en-US" sz="1000" b="0" i="0" dirty="0">
                <a:solidFill>
                  <a:schemeClr val="accent1"/>
                </a:solidFill>
                <a:effectLst/>
                <a:latin typeface="Segoe UI" panose="020B0502040204020203" pitchFamily="34" charset="0"/>
              </a:rPr>
              <a:t> Scale-space is a framework for representing an image at various levels of detail. It is created by filtering the image with Gaussian functions of different standard deviations.</a:t>
            </a:r>
          </a:p>
          <a:p>
            <a:pPr algn="l">
              <a:buFont typeface="Arial" panose="020B0604020202020204" pitchFamily="34" charset="0"/>
              <a:buChar char="•"/>
            </a:pPr>
            <a:endParaRPr lang="en-US" sz="1000" b="0" i="0" dirty="0">
              <a:solidFill>
                <a:schemeClr val="accent1"/>
              </a:solidFill>
              <a:effectLst/>
              <a:latin typeface="Segoe UI" panose="020B0502040204020203" pitchFamily="34" charset="0"/>
            </a:endParaRPr>
          </a:p>
          <a:p>
            <a:pPr algn="l">
              <a:buFont typeface="Arial" panose="020B0604020202020204" pitchFamily="34" charset="0"/>
              <a:buChar char="•"/>
            </a:pPr>
            <a:r>
              <a:rPr lang="en-US" sz="1000" b="0" i="0" dirty="0">
                <a:solidFill>
                  <a:schemeClr val="accent1"/>
                </a:solidFill>
                <a:effectLst/>
                <a:latin typeface="Segoe UI" panose="020B0502040204020203" pitchFamily="34" charset="0"/>
              </a:rPr>
              <a:t> The result is a stack of images, each corresponding to a different scale, where smaller sigma values represent finer details and larger sigma values represent coarser details.</a:t>
            </a:r>
          </a:p>
        </p:txBody>
      </p:sp>
      <p:sp>
        <p:nvSpPr>
          <p:cNvPr id="7" name="TextBox 6">
            <a:extLst>
              <a:ext uri="{FF2B5EF4-FFF2-40B4-BE49-F238E27FC236}">
                <a16:creationId xmlns:a16="http://schemas.microsoft.com/office/drawing/2014/main" id="{24F757B9-8AD6-BC60-3AE7-BF99A9C2489F}"/>
              </a:ext>
            </a:extLst>
          </p:cNvPr>
          <p:cNvSpPr txBox="1"/>
          <p:nvPr/>
        </p:nvSpPr>
        <p:spPr>
          <a:xfrm>
            <a:off x="7040880" y="3235702"/>
            <a:ext cx="1952045" cy="707886"/>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This blurring effect helps in analyzing larger structures in the image while suppressing smaller details.</a:t>
            </a:r>
            <a:endParaRPr lang="en-US" sz="1000" b="1" dirty="0">
              <a:solidFill>
                <a:schemeClr val="accent1"/>
              </a:solidFill>
            </a:endParaRPr>
          </a:p>
        </p:txBody>
      </p:sp>
      <p:sp>
        <p:nvSpPr>
          <p:cNvPr id="9" name="TextBox 8">
            <a:extLst>
              <a:ext uri="{FF2B5EF4-FFF2-40B4-BE49-F238E27FC236}">
                <a16:creationId xmlns:a16="http://schemas.microsoft.com/office/drawing/2014/main" id="{D8E44868-7678-1138-3C28-BE61ED10B1AC}"/>
              </a:ext>
            </a:extLst>
          </p:cNvPr>
          <p:cNvSpPr txBox="1"/>
          <p:nvPr/>
        </p:nvSpPr>
        <p:spPr>
          <a:xfrm>
            <a:off x="5585792" y="4493120"/>
            <a:ext cx="3407133" cy="400110"/>
          </a:xfrm>
          <a:prstGeom prst="rect">
            <a:avLst/>
          </a:prstGeom>
          <a:noFill/>
        </p:spPr>
        <p:txBody>
          <a:bodyPr wrap="square">
            <a:spAutoFit/>
          </a:bodyPr>
          <a:lstStyle/>
          <a:p>
            <a:r>
              <a:rPr lang="en-US" sz="1000" dirty="0">
                <a:solidFill>
                  <a:schemeClr val="accent1"/>
                </a:solidFill>
                <a:latin typeface="Segoe UI" panose="020B0502040204020203" pitchFamily="34" charset="0"/>
              </a:rPr>
              <a:t>C</a:t>
            </a:r>
            <a:r>
              <a:rPr lang="en-US" sz="1000" b="0" i="0" dirty="0">
                <a:solidFill>
                  <a:schemeClr val="accent1"/>
                </a:solidFill>
                <a:effectLst/>
                <a:latin typeface="Segoe UI" panose="020B0502040204020203" pitchFamily="34" charset="0"/>
              </a:rPr>
              <a:t>onvolving the original image (I(x, y)) with a Gaussian function.</a:t>
            </a:r>
            <a:endParaRPr lang="en-US" sz="1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49999"/>
            <a:ext cx="6501780" cy="4838700"/>
          </a:xfrm>
          <a:prstGeom prst="rect">
            <a:avLst/>
          </a:prstGeom>
          <a:noFill/>
          <a:ln>
            <a:noFill/>
          </a:ln>
        </p:spPr>
      </p:pic>
      <p:sp>
        <p:nvSpPr>
          <p:cNvPr id="3" name="TextBox 2">
            <a:extLst>
              <a:ext uri="{FF2B5EF4-FFF2-40B4-BE49-F238E27FC236}">
                <a16:creationId xmlns:a16="http://schemas.microsoft.com/office/drawing/2014/main" id="{88CACC75-6960-A62C-72F7-F58C2EC36B11}"/>
              </a:ext>
            </a:extLst>
          </p:cNvPr>
          <p:cNvSpPr txBox="1"/>
          <p:nvPr/>
        </p:nvSpPr>
        <p:spPr>
          <a:xfrm>
            <a:off x="131197" y="49944"/>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create a scale-space representation of an image by selecting appropriate sigma values for Gaussian filtering</a:t>
            </a:r>
            <a:endParaRPr lang="en-US" sz="1000" dirty="0">
              <a:solidFill>
                <a:schemeClr val="accent1"/>
              </a:solidFill>
            </a:endParaRPr>
          </a:p>
        </p:txBody>
      </p:sp>
      <p:sp>
        <p:nvSpPr>
          <p:cNvPr id="5" name="TextBox 4">
            <a:extLst>
              <a:ext uri="{FF2B5EF4-FFF2-40B4-BE49-F238E27FC236}">
                <a16:creationId xmlns:a16="http://schemas.microsoft.com/office/drawing/2014/main" id="{9757ACCE-90D0-CCB3-2E2E-3573FA8629BD}"/>
              </a:ext>
            </a:extLst>
          </p:cNvPr>
          <p:cNvSpPr txBox="1"/>
          <p:nvPr/>
        </p:nvSpPr>
        <p:spPr>
          <a:xfrm>
            <a:off x="5772394" y="3312806"/>
            <a:ext cx="3093310" cy="1785104"/>
          </a:xfrm>
          <a:prstGeom prst="rect">
            <a:avLst/>
          </a:prstGeom>
          <a:noFill/>
        </p:spPr>
        <p:txBody>
          <a:bodyPr wrap="square">
            <a:spAutoFit/>
          </a:bodyPr>
          <a:lstStyle/>
          <a:p>
            <a:pPr algn="l">
              <a:buFont typeface="+mj-lt"/>
              <a:buAutoNum type="arabicPeriod"/>
            </a:pPr>
            <a:endParaRPr lang="en-US" sz="1000" b="0" i="0" dirty="0">
              <a:solidFill>
                <a:schemeClr val="accent1"/>
              </a:solidFill>
              <a:effectLst/>
              <a:latin typeface="Segoe UI" panose="020B0502040204020203" pitchFamily="34" charset="0"/>
            </a:endParaRPr>
          </a:p>
          <a:p>
            <a:pPr marL="457200" lvl="1"/>
            <a:r>
              <a:rPr lang="en-US" sz="1000" b="0" i="0" dirty="0">
                <a:solidFill>
                  <a:schemeClr val="accent1"/>
                </a:solidFill>
                <a:effectLst/>
                <a:latin typeface="Segoe UI" panose="020B0502040204020203" pitchFamily="34" charset="0"/>
              </a:rPr>
              <a:t>This formula allows for a systematic way to increase the scale by multiplying the initial sigma by a constant factor (s) raised to the power of (k). </a:t>
            </a:r>
            <a:r>
              <a:rPr lang="en-US" sz="1000" b="1" i="1" dirty="0">
                <a:solidFill>
                  <a:schemeClr val="accent1"/>
                </a:solidFill>
                <a:effectLst/>
                <a:latin typeface="Segoe UI" panose="020B0502040204020203" pitchFamily="34" charset="0"/>
              </a:rPr>
              <a:t>G</a:t>
            </a:r>
            <a:r>
              <a:rPr lang="en-US" sz="1000" b="1" i="1" dirty="0">
                <a:solidFill>
                  <a:schemeClr val="accent1"/>
                </a:solidFill>
              </a:rPr>
              <a:t>enerates sigma values in a geometric progression</a:t>
            </a:r>
            <a:br>
              <a:rPr lang="en-US" sz="1000" b="0" i="0" dirty="0">
                <a:solidFill>
                  <a:schemeClr val="accent1"/>
                </a:solidFill>
                <a:effectLst/>
                <a:latin typeface="Segoe UI" panose="020B0502040204020203" pitchFamily="34" charset="0"/>
              </a:rPr>
            </a:br>
            <a:r>
              <a:rPr lang="en-US" sz="1000" b="0" i="0" dirty="0">
                <a:solidFill>
                  <a:schemeClr val="accent1"/>
                </a:solidFill>
                <a:effectLst/>
                <a:latin typeface="Segoe UI" panose="020B0502040204020203" pitchFamily="34" charset="0"/>
              </a:rPr>
              <a:t>This ensures that the scales are evenly spaced in a logarithmic sense, which is useful for capturing features of varying sizes.</a:t>
            </a:r>
            <a:br>
              <a:rPr lang="en-US" sz="1000" dirty="0">
                <a:solidFill>
                  <a:schemeClr val="accent1"/>
                </a:solidFill>
              </a:rPr>
            </a:br>
            <a:endParaRPr lang="en-US" sz="10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
        <p:nvSpPr>
          <p:cNvPr id="3" name="TextBox 2">
            <a:extLst>
              <a:ext uri="{FF2B5EF4-FFF2-40B4-BE49-F238E27FC236}">
                <a16:creationId xmlns:a16="http://schemas.microsoft.com/office/drawing/2014/main" id="{14F17303-03A8-D9E4-DA7A-1FEDCD628128}"/>
              </a:ext>
            </a:extLst>
          </p:cNvPr>
          <p:cNvSpPr txBox="1"/>
          <p:nvPr/>
        </p:nvSpPr>
        <p:spPr>
          <a:xfrm>
            <a:off x="2031559" y="2974950"/>
            <a:ext cx="4572000" cy="400110"/>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scale-invariance, </a:t>
            </a:r>
            <a:r>
              <a:rPr lang="en-US" sz="1000" b="1" dirty="0">
                <a:solidFill>
                  <a:schemeClr val="accent1"/>
                </a:solidFill>
              </a:rPr>
              <a:t>allowing for consistent detection of blobs across different scales.</a:t>
            </a:r>
          </a:p>
        </p:txBody>
      </p:sp>
      <p:sp>
        <p:nvSpPr>
          <p:cNvPr id="5" name="TextBox 4">
            <a:extLst>
              <a:ext uri="{FF2B5EF4-FFF2-40B4-BE49-F238E27FC236}">
                <a16:creationId xmlns:a16="http://schemas.microsoft.com/office/drawing/2014/main" id="{8D67A835-2E95-D8B7-930E-771140BB97E7}"/>
              </a:ext>
            </a:extLst>
          </p:cNvPr>
          <p:cNvSpPr txBox="1"/>
          <p:nvPr/>
        </p:nvSpPr>
        <p:spPr>
          <a:xfrm>
            <a:off x="4448755" y="3240182"/>
            <a:ext cx="4572000" cy="584775"/>
          </a:xfrm>
          <a:prstGeom prst="rect">
            <a:avLst/>
          </a:prstGeom>
          <a:noFill/>
        </p:spPr>
        <p:txBody>
          <a:bodyPr wrap="square">
            <a:spAutoFit/>
          </a:bodyPr>
          <a:lstStyle/>
          <a:p>
            <a:r>
              <a:rPr lang="en-US" sz="800" b="1" i="0" dirty="0">
                <a:solidFill>
                  <a:schemeClr val="accent1"/>
                </a:solidFill>
                <a:effectLst/>
                <a:latin typeface="Segoe UI" panose="020B0502040204020203" pitchFamily="34" charset="0"/>
              </a:rPr>
              <a:t>Blobs are detected by identifying local extrema (either maxima or minima) in the response of the </a:t>
            </a:r>
            <a:r>
              <a:rPr lang="en-US" sz="800" b="1" i="0" dirty="0" err="1">
                <a:solidFill>
                  <a:schemeClr val="accent1"/>
                </a:solidFill>
                <a:effectLst/>
                <a:latin typeface="Segoe UI" panose="020B0502040204020203" pitchFamily="34" charset="0"/>
              </a:rPr>
              <a:t>NLoG</a:t>
            </a:r>
            <a:r>
              <a:rPr lang="en-US" sz="800" b="1" i="0" dirty="0">
                <a:solidFill>
                  <a:schemeClr val="accent1"/>
                </a:solidFill>
                <a:effectLst/>
                <a:latin typeface="Segoe UI" panose="020B0502040204020203" pitchFamily="34" charset="0"/>
              </a:rPr>
              <a:t> across the scale-space. These extrema indicate the presence of blob-like features. At sigma1, i</a:t>
            </a:r>
            <a:r>
              <a:rPr lang="en-US" sz="800" b="1" dirty="0">
                <a:solidFill>
                  <a:schemeClr val="accent1"/>
                </a:solidFill>
              </a:rPr>
              <a:t>ndicating the characteristic scale (\sigma^*) at which the blob is most prominent.</a:t>
            </a:r>
            <a:endParaRPr lang="en-US" sz="800" b="1" i="0" dirty="0">
              <a:solidFill>
                <a:schemeClr val="accent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5FED512B-A268-DF20-2D44-B028C7A9D659}"/>
              </a:ext>
            </a:extLst>
          </p:cNvPr>
          <p:cNvSpPr txBox="1"/>
          <p:nvPr/>
        </p:nvSpPr>
        <p:spPr>
          <a:xfrm>
            <a:off x="5092810" y="3794180"/>
            <a:ext cx="4051190" cy="400110"/>
          </a:xfrm>
          <a:prstGeom prst="rect">
            <a:avLst/>
          </a:prstGeom>
          <a:noFill/>
        </p:spPr>
        <p:txBody>
          <a:bodyPr wrap="square">
            <a:spAutoFit/>
          </a:bodyPr>
          <a:lstStyle/>
          <a:p>
            <a:pPr algn="l"/>
            <a:r>
              <a:rPr lang="en-US" sz="1000" b="0" i="0" dirty="0">
                <a:solidFill>
                  <a:schemeClr val="accent1"/>
                </a:solidFill>
                <a:effectLst/>
                <a:latin typeface="Segoe UI" panose="020B0502040204020203" pitchFamily="34" charset="0"/>
              </a:rPr>
              <a:t>This characteristic scale provides information about the size of the blob, helping to distinguish between features of different sizes.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ea6e1e89e1_1_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Blurring</a:t>
            </a:r>
            <a:endParaRPr/>
          </a:p>
        </p:txBody>
      </p:sp>
      <p:pic>
        <p:nvPicPr>
          <p:cNvPr id="571" name="Google Shape;571;g2ea6e1e89e1_1_9"/>
          <p:cNvPicPr preferRelativeResize="0"/>
          <p:nvPr/>
        </p:nvPicPr>
        <p:blipFill>
          <a:blip r:embed="rId3">
            <a:alphaModFix/>
          </a:blip>
          <a:stretch>
            <a:fillRect/>
          </a:stretch>
        </p:blipFill>
        <p:spPr>
          <a:xfrm>
            <a:off x="0" y="1211930"/>
            <a:ext cx="9144000" cy="350814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ea6e1e89e1_1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 Scale </a:t>
            </a:r>
            <a:endParaRPr/>
          </a:p>
          <a:p>
            <a:pPr marL="0" lvl="0" indent="0" algn="l" rtl="0">
              <a:spcBef>
                <a:spcPts val="0"/>
              </a:spcBef>
              <a:spcAft>
                <a:spcPts val="0"/>
              </a:spcAft>
              <a:buNone/>
            </a:pPr>
            <a:r>
              <a:rPr lang="en"/>
              <a:t>construction</a:t>
            </a:r>
            <a:endParaRPr/>
          </a:p>
          <a:p>
            <a:pPr marL="0" lvl="0" indent="0" algn="l" rtl="0">
              <a:spcBef>
                <a:spcPts val="0"/>
              </a:spcBef>
              <a:spcAft>
                <a:spcPts val="0"/>
              </a:spcAft>
              <a:buNone/>
            </a:pPr>
            <a:endParaRPr/>
          </a:p>
        </p:txBody>
      </p:sp>
      <p:sp>
        <p:nvSpPr>
          <p:cNvPr id="577" name="Google Shape;577;g2ea6e1e89e1_1_15"/>
          <p:cNvSpPr txBox="1"/>
          <p:nvPr/>
        </p:nvSpPr>
        <p:spPr>
          <a:xfrm>
            <a:off x="0" y="4312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Credits:</a:t>
            </a:r>
            <a:endParaRPr sz="1000"/>
          </a:p>
          <a:p>
            <a:pPr marL="0" lvl="0" indent="0" algn="l" rtl="0">
              <a:spcBef>
                <a:spcPts val="0"/>
              </a:spcBef>
              <a:spcAft>
                <a:spcPts val="0"/>
              </a:spcAft>
              <a:buNone/>
            </a:pPr>
            <a:r>
              <a:rPr lang="en" sz="1000"/>
              <a:t>https://www.educative.io/answers/what-is-sift</a:t>
            </a:r>
            <a:endParaRPr sz="1000"/>
          </a:p>
        </p:txBody>
      </p:sp>
      <p:pic>
        <p:nvPicPr>
          <p:cNvPr id="578" name="Google Shape;578;g2ea6e1e89e1_1_15"/>
          <p:cNvPicPr preferRelativeResize="0"/>
          <p:nvPr/>
        </p:nvPicPr>
        <p:blipFill>
          <a:blip r:embed="rId3">
            <a:alphaModFix/>
          </a:blip>
          <a:stretch>
            <a:fillRect/>
          </a:stretch>
        </p:blipFill>
        <p:spPr>
          <a:xfrm>
            <a:off x="3094525" y="0"/>
            <a:ext cx="6049474" cy="51224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22150" y="1238175"/>
            <a:ext cx="7536773" cy="3478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ea6e1e89e1_1_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descriptor</a:t>
            </a:r>
            <a:endParaRPr/>
          </a:p>
        </p:txBody>
      </p:sp>
      <p:pic>
        <p:nvPicPr>
          <p:cNvPr id="619" name="Google Shape;619;g2ea6e1e89e1_1_67"/>
          <p:cNvPicPr preferRelativeResize="0"/>
          <p:nvPr/>
        </p:nvPicPr>
        <p:blipFill>
          <a:blip r:embed="rId3">
            <a:alphaModFix/>
          </a:blip>
          <a:stretch>
            <a:fillRect/>
          </a:stretch>
        </p:blipFill>
        <p:spPr>
          <a:xfrm>
            <a:off x="1299848" y="1143000"/>
            <a:ext cx="5690325" cy="36496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23"/>
          <p:cNvPicPr preferRelativeResize="0"/>
          <p:nvPr/>
        </p:nvPicPr>
        <p:blipFill rotWithShape="1">
          <a:blip r:embed="rId3">
            <a:alphaModFix/>
          </a:blip>
          <a:srcRect/>
          <a:stretch/>
        </p:blipFill>
        <p:spPr>
          <a:xfrm>
            <a:off x="1248475" y="304800"/>
            <a:ext cx="6025419" cy="4838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24"/>
          <p:cNvPicPr preferRelativeResize="0"/>
          <p:nvPr/>
        </p:nvPicPr>
        <p:blipFill rotWithShape="1">
          <a:blip r:embed="rId3">
            <a:alphaModFix/>
          </a:blip>
          <a:srcRect/>
          <a:stretch/>
        </p:blipFill>
        <p:spPr>
          <a:xfrm>
            <a:off x="974150" y="304800"/>
            <a:ext cx="6025419"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1059550" y="219575"/>
            <a:ext cx="6134269"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ea6e1e89e1_1_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Scale Invariation</a:t>
            </a:r>
            <a:endParaRPr/>
          </a:p>
        </p:txBody>
      </p:sp>
      <p:pic>
        <p:nvPicPr>
          <p:cNvPr id="640" name="Google Shape;640;g2ea6e1e89e1_1_142"/>
          <p:cNvPicPr preferRelativeResize="0"/>
          <p:nvPr/>
        </p:nvPicPr>
        <p:blipFill>
          <a:blip r:embed="rId3">
            <a:alphaModFix/>
          </a:blip>
          <a:stretch>
            <a:fillRect/>
          </a:stretch>
        </p:blipFill>
        <p:spPr>
          <a:xfrm>
            <a:off x="868100" y="1123850"/>
            <a:ext cx="6519923" cy="3900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29"/>
          <p:cNvPicPr preferRelativeResize="0"/>
          <p:nvPr/>
        </p:nvPicPr>
        <p:blipFill rotWithShape="1">
          <a:blip r:embed="rId3">
            <a:alphaModFix/>
          </a:blip>
          <a:srcRect/>
          <a:stretch/>
        </p:blipFill>
        <p:spPr>
          <a:xfrm>
            <a:off x="1058450" y="304800"/>
            <a:ext cx="6422797"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2000" y="304800"/>
            <a:ext cx="6422797"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1030250" y="304800"/>
            <a:ext cx="6422797" cy="4838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989</TotalTime>
  <Words>3136</Words>
  <Application>Microsoft Office PowerPoint</Application>
  <PresentationFormat>On-screen Show (16:9)</PresentationFormat>
  <Paragraphs>216</Paragraphs>
  <Slides>68</Slides>
  <Notes>63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Arial</vt:lpstr>
      <vt:lpstr>Segoe UI</vt:lpstr>
      <vt:lpstr>Calibri</vt:lpstr>
      <vt:lpstr>Open Sans</vt:lpstr>
      <vt:lpstr>Simple Light</vt:lpstr>
      <vt:lpstr>Office Theme</vt:lpstr>
      <vt:lpstr>Aakash Goel https://www.linkedin.com/in/goelaakash123/</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PowerPoint Presentation</vt:lpstr>
      <vt:lpstr>PowerPoint Presentation</vt:lpstr>
      <vt:lpstr>What is Blob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Blurring</vt:lpstr>
      <vt:lpstr>Space Scale  construction </vt:lpstr>
      <vt:lpstr>Difference of Gaussian</vt:lpstr>
      <vt:lpstr>Difference of Gaussians visualisation</vt:lpstr>
      <vt:lpstr>Keypoint localization</vt:lpstr>
      <vt:lpstr>Key point descriptor</vt:lpstr>
      <vt:lpstr>Keypoint descriptor  </vt:lpstr>
      <vt:lpstr>SIFT descriptor</vt:lpstr>
      <vt:lpstr>PowerPoint Presentation</vt:lpstr>
      <vt:lpstr>PowerPoint Presentation</vt:lpstr>
      <vt:lpstr>PowerPoint Presentation</vt:lpstr>
      <vt:lpstr>Scale Invariation</vt:lpstr>
      <vt:lpstr>PowerPoint Presentation</vt:lpstr>
      <vt:lpstr>PowerPoint Presentation</vt:lpstr>
      <vt:lpstr>Rotation Invariation using principal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58</cp:revision>
  <dcterms:modified xsi:type="dcterms:W3CDTF">2025-06-23T07:57:53Z</dcterms:modified>
</cp:coreProperties>
</file>